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80"/>
  </p:normalViewPr>
  <p:slideViewPr>
    <p:cSldViewPr snapToGrid="0" snapToObjects="1">
      <p:cViewPr varScale="1">
        <p:scale>
          <a:sx n="117" d="100"/>
          <a:sy n="117" d="100"/>
        </p:scale>
        <p:origin x="2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l-NL" smtClean="0"/>
              <a:t>Titelstijl van model bewerken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Sleep de afbeelding naar de tijdelijke aanduiding of klik op het pictogram als u een afbeelding wilt toevoegen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tekststijl van het model te bewerken</a:t>
            </a:r>
          </a:p>
        </p:txBody>
      </p:sp>
      <p:sp>
        <p:nvSpPr>
          <p:cNvPr id="3" name="Date Placeholder 2"/>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l-NL" smtClean="0"/>
              <a:t>Titelstijl van model bewerken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l-NL" smtClean="0"/>
              <a:t>Titelstijl van model bewerken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tekststijl van het model te bewerken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l-NL" smtClean="0"/>
              <a:t>Titelstijl van model bewerken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amkaartje met cita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l-NL" smtClean="0"/>
              <a:t>Titelstijl van model bewerken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smtClean="0"/>
              <a:t>Klik om de tekststijl van het model te bewerken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l-NL" smtClean="0"/>
              <a:t>Titelstijl van model bewerken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smtClean="0"/>
              <a:t>Klik om de tekststijl van het model te bewerken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l-NL" smtClean="0"/>
              <a:t>Titelstijl van model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l-NL" smtClean="0"/>
              <a:t>Titelstijl van model bewerken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idx="1"/>
          </p:nvPr>
        </p:nvSpPr>
        <p:spPr/>
        <p:txBody>
          <a:bodyPr anchor="ct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l-NL" smtClean="0"/>
              <a:t>Titelstijl van model bewerken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Titelstijl van model bewerken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Titelstijl van model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l-NL" smtClean="0"/>
              <a:t>Titelstijl van model bewerken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l-NL" smtClean="0"/>
              <a:t>Titelstijl van model bewerken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5/2/18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l-NL" smtClean="0"/>
              <a:t>Titelstijl van model bewerken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5/2/18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Georgia" charset="0"/>
                <a:ea typeface="Georgia" charset="0"/>
                <a:cs typeface="Georgia" charset="0"/>
              </a:rPr>
              <a:t>Poëzieanalyse </a:t>
            </a:r>
            <a:br>
              <a:rPr lang="nl-NL" dirty="0" smtClean="0">
                <a:latin typeface="Georgia" charset="0"/>
                <a:ea typeface="Georgia" charset="0"/>
                <a:cs typeface="Georgia" charset="0"/>
              </a:rPr>
            </a:br>
            <a:r>
              <a:rPr lang="nl-NL" sz="3200" dirty="0" err="1" smtClean="0">
                <a:latin typeface="Georgia" charset="0"/>
                <a:ea typeface="Georgia" charset="0"/>
                <a:cs typeface="Georgia" charset="0"/>
              </a:rPr>
              <a:t>bataafs</a:t>
            </a:r>
            <a:r>
              <a:rPr lang="nl-NL" sz="3200" dirty="0" smtClean="0">
                <a:latin typeface="Georgia" charset="0"/>
                <a:ea typeface="Georgia" charset="0"/>
                <a:cs typeface="Georgia" charset="0"/>
              </a:rPr>
              <a:t> lyceum</a:t>
            </a:r>
            <a:endParaRPr lang="nl-NL" dirty="0">
              <a:latin typeface="Georgia" charset="0"/>
              <a:ea typeface="Georgia" charset="0"/>
              <a:cs typeface="Georgia" charset="0"/>
            </a:endParaRPr>
          </a:p>
        </p:txBody>
      </p:sp>
      <p:sp>
        <p:nvSpPr>
          <p:cNvPr id="3" name="Ondertitel 2"/>
          <p:cNvSpPr>
            <a:spLocks noGrp="1"/>
          </p:cNvSpPr>
          <p:nvPr>
            <p:ph type="subTitle" idx="1"/>
          </p:nvPr>
        </p:nvSpPr>
        <p:spPr/>
        <p:txBody>
          <a:bodyPr>
            <a:normAutofit/>
          </a:bodyPr>
          <a:lstStyle/>
          <a:p>
            <a:r>
              <a:rPr lang="nl-NL" sz="2400" dirty="0" smtClean="0">
                <a:latin typeface="Georgia" charset="0"/>
                <a:ea typeface="Georgia" charset="0"/>
                <a:cs typeface="Georgia" charset="0"/>
              </a:rPr>
              <a:t>Les 4 - Rijm</a:t>
            </a:r>
            <a:endParaRPr lang="nl-NL" sz="2400" dirty="0">
              <a:latin typeface="Georgia" charset="0"/>
              <a:ea typeface="Georgia" charset="0"/>
              <a:cs typeface="Georgia" charset="0"/>
            </a:endParaRPr>
          </a:p>
        </p:txBody>
      </p:sp>
    </p:spTree>
    <p:extLst>
      <p:ext uri="{BB962C8B-B14F-4D97-AF65-F5344CB8AC3E}">
        <p14:creationId xmlns:p14="http://schemas.microsoft.com/office/powerpoint/2010/main" val="1360696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533400" y="696686"/>
            <a:ext cx="8229600" cy="1066800"/>
          </a:xfrm>
        </p:spPr>
        <p:txBody>
          <a:bodyPr/>
          <a:lstStyle/>
          <a:p>
            <a:r>
              <a:rPr lang="en-US" dirty="0" smtClean="0">
                <a:latin typeface="Georgia" charset="0"/>
                <a:ea typeface="Georgia" charset="0"/>
                <a:cs typeface="Georgia" charset="0"/>
              </a:rPr>
              <a:t>1. </a:t>
            </a:r>
            <a:r>
              <a:rPr lang="en-US" dirty="0" err="1" smtClean="0">
                <a:latin typeface="Georgia" charset="0"/>
                <a:ea typeface="Georgia" charset="0"/>
                <a:cs typeface="Georgia" charset="0"/>
              </a:rPr>
              <a:t>Soorten</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rijm</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vorm</a:t>
            </a:r>
            <a:r>
              <a:rPr lang="en-US" dirty="0" smtClean="0">
                <a:latin typeface="Georgia" charset="0"/>
                <a:ea typeface="Georgia" charset="0"/>
                <a:cs typeface="Georgia" charset="0"/>
              </a:rPr>
              <a:t>)</a:t>
            </a:r>
            <a:endParaRPr lang="nl-NL" dirty="0">
              <a:latin typeface="Georgia" charset="0"/>
              <a:ea typeface="Georgia" charset="0"/>
              <a:cs typeface="Georgia" charset="0"/>
            </a:endParaRPr>
          </a:p>
        </p:txBody>
      </p:sp>
      <p:sp>
        <p:nvSpPr>
          <p:cNvPr id="5" name="Tijdelijke aanduiding voor inhoud 2"/>
          <p:cNvSpPr>
            <a:spLocks noGrp="1"/>
          </p:cNvSpPr>
          <p:nvPr>
            <p:ph idx="1"/>
          </p:nvPr>
        </p:nvSpPr>
        <p:spPr>
          <a:xfrm>
            <a:off x="533400" y="1803110"/>
            <a:ext cx="8229600" cy="4325112"/>
          </a:xfrm>
        </p:spPr>
        <p:txBody>
          <a:bodyPr>
            <a:normAutofit fontScale="62500" lnSpcReduction="20000"/>
          </a:bodyPr>
          <a:lstStyle/>
          <a:p>
            <a:pPr marL="0" indent="0">
              <a:lnSpc>
                <a:spcPct val="120000"/>
              </a:lnSpc>
              <a:buNone/>
            </a:pPr>
            <a:r>
              <a:rPr lang="nl-NL" dirty="0" smtClean="0">
                <a:solidFill>
                  <a:schemeClr val="tx1"/>
                </a:solidFill>
                <a:latin typeface="Georgia" charset="0"/>
                <a:ea typeface="Georgia" charset="0"/>
                <a:cs typeface="Georgia" charset="0"/>
              </a:rPr>
              <a:t>Er </a:t>
            </a:r>
            <a:r>
              <a:rPr lang="nl-NL" dirty="0">
                <a:solidFill>
                  <a:schemeClr val="tx1"/>
                </a:solidFill>
                <a:latin typeface="Georgia" charset="0"/>
                <a:ea typeface="Georgia" charset="0"/>
                <a:cs typeface="Georgia" charset="0"/>
              </a:rPr>
              <a:t>zijn </a:t>
            </a:r>
            <a:r>
              <a:rPr lang="nl-NL" dirty="0" smtClean="0">
                <a:solidFill>
                  <a:schemeClr val="tx1"/>
                </a:solidFill>
                <a:latin typeface="Georgia" charset="0"/>
                <a:ea typeface="Georgia" charset="0"/>
                <a:cs typeface="Georgia" charset="0"/>
              </a:rPr>
              <a:t>vijf verschillende</a:t>
            </a:r>
            <a:r>
              <a:rPr lang="nl-NL" dirty="0">
                <a:solidFill>
                  <a:schemeClr val="tx1"/>
                </a:solidFill>
                <a:latin typeface="Georgia" charset="0"/>
                <a:ea typeface="Georgia" charset="0"/>
                <a:cs typeface="Georgia" charset="0"/>
              </a:rPr>
              <a:t> </a:t>
            </a:r>
            <a:r>
              <a:rPr lang="nl-NL" i="1" dirty="0">
                <a:solidFill>
                  <a:schemeClr val="tx1"/>
                </a:solidFill>
                <a:latin typeface="Georgia" charset="0"/>
                <a:ea typeface="Georgia" charset="0"/>
                <a:cs typeface="Georgia" charset="0"/>
              </a:rPr>
              <a:t>vormen</a:t>
            </a:r>
            <a:r>
              <a:rPr lang="nl-NL" dirty="0">
                <a:solidFill>
                  <a:schemeClr val="tx1"/>
                </a:solidFill>
                <a:latin typeface="Georgia" charset="0"/>
                <a:ea typeface="Georgia" charset="0"/>
                <a:cs typeface="Georgia" charset="0"/>
              </a:rPr>
              <a:t> van rijm die je moet kunnen herkennen</a:t>
            </a:r>
            <a:r>
              <a:rPr lang="nl-NL" dirty="0" smtClean="0">
                <a:solidFill>
                  <a:schemeClr val="tx1"/>
                </a:solidFill>
                <a:latin typeface="Georgia" charset="0"/>
                <a:ea typeface="Georgia" charset="0"/>
                <a:cs typeface="Georgia" charset="0"/>
              </a:rPr>
              <a:t>:</a:t>
            </a:r>
            <a:br>
              <a:rPr lang="nl-NL" dirty="0" smtClean="0">
                <a:solidFill>
                  <a:schemeClr val="tx1"/>
                </a:solidFill>
                <a:latin typeface="Georgia" charset="0"/>
                <a:ea typeface="Georgia" charset="0"/>
                <a:cs typeface="Georgia" charset="0"/>
              </a:rPr>
            </a:br>
            <a:endParaRPr lang="nl-NL" dirty="0">
              <a:solidFill>
                <a:schemeClr val="tx1"/>
              </a:solidFill>
              <a:latin typeface="Georgia" charset="0"/>
              <a:ea typeface="Georgia" charset="0"/>
              <a:cs typeface="Georgia" charset="0"/>
            </a:endParaRPr>
          </a:p>
          <a:p>
            <a:pPr>
              <a:lnSpc>
                <a:spcPct val="120000"/>
              </a:lnSpc>
            </a:pPr>
            <a:r>
              <a:rPr lang="nl-NL" sz="2300" b="1" dirty="0">
                <a:solidFill>
                  <a:schemeClr val="tx1"/>
                </a:solidFill>
                <a:latin typeface="Georgia" charset="0"/>
                <a:ea typeface="Georgia" charset="0"/>
                <a:cs typeface="Georgia" charset="0"/>
              </a:rPr>
              <a:t>Volrijm</a:t>
            </a:r>
            <a:endParaRPr lang="nl-NL" sz="2300" dirty="0">
              <a:solidFill>
                <a:schemeClr val="tx1"/>
              </a:solidFill>
              <a:latin typeface="Georgia" charset="0"/>
              <a:ea typeface="Georgia" charset="0"/>
              <a:cs typeface="Georgia" charset="0"/>
            </a:endParaRPr>
          </a:p>
          <a:p>
            <a:pPr marL="0" indent="0">
              <a:lnSpc>
                <a:spcPct val="120000"/>
              </a:lnSpc>
              <a:buNone/>
            </a:pPr>
            <a:r>
              <a:rPr lang="nl-NL" dirty="0">
                <a:solidFill>
                  <a:schemeClr val="tx1"/>
                </a:solidFill>
                <a:latin typeface="Georgia" charset="0"/>
                <a:ea typeface="Georgia" charset="0"/>
                <a:cs typeface="Georgia" charset="0"/>
              </a:rPr>
              <a:t>Vanaf een bepaalde klank zijn niet alleen de beklemtoonde, maar ook de onbeklemtoonde klanken gelijk: klok-mok, schenken-denken</a:t>
            </a:r>
            <a:r>
              <a:rPr lang="nl-NL" dirty="0" smtClean="0">
                <a:solidFill>
                  <a:schemeClr val="tx1"/>
                </a:solidFill>
                <a:latin typeface="Georgia" charset="0"/>
                <a:ea typeface="Georgia" charset="0"/>
                <a:cs typeface="Georgia" charset="0"/>
              </a:rPr>
              <a:t>.</a:t>
            </a:r>
            <a:br>
              <a:rPr lang="nl-NL" dirty="0" smtClean="0">
                <a:solidFill>
                  <a:schemeClr val="tx1"/>
                </a:solidFill>
                <a:latin typeface="Georgia" charset="0"/>
                <a:ea typeface="Georgia" charset="0"/>
                <a:cs typeface="Georgia" charset="0"/>
              </a:rPr>
            </a:br>
            <a:endParaRPr lang="nl-NL" dirty="0">
              <a:solidFill>
                <a:schemeClr val="tx1"/>
              </a:solidFill>
              <a:latin typeface="Georgia" charset="0"/>
              <a:ea typeface="Georgia" charset="0"/>
              <a:cs typeface="Georgia" charset="0"/>
            </a:endParaRPr>
          </a:p>
          <a:p>
            <a:pPr>
              <a:lnSpc>
                <a:spcPct val="120000"/>
              </a:lnSpc>
            </a:pPr>
            <a:r>
              <a:rPr lang="nl-NL" sz="2300" b="1" dirty="0">
                <a:solidFill>
                  <a:schemeClr val="tx1"/>
                </a:solidFill>
                <a:latin typeface="Georgia" charset="0"/>
                <a:ea typeface="Georgia" charset="0"/>
                <a:cs typeface="Georgia" charset="0"/>
              </a:rPr>
              <a:t>Halfrijm</a:t>
            </a:r>
            <a:endParaRPr lang="nl-NL" sz="2300" dirty="0">
              <a:solidFill>
                <a:schemeClr val="tx1"/>
              </a:solidFill>
              <a:latin typeface="Georgia" charset="0"/>
              <a:ea typeface="Georgia" charset="0"/>
              <a:cs typeface="Georgia" charset="0"/>
            </a:endParaRPr>
          </a:p>
          <a:p>
            <a:pPr marL="0" indent="0">
              <a:lnSpc>
                <a:spcPct val="120000"/>
              </a:lnSpc>
              <a:buNone/>
            </a:pPr>
            <a:r>
              <a:rPr lang="nl-NL" dirty="0">
                <a:solidFill>
                  <a:schemeClr val="tx1"/>
                </a:solidFill>
                <a:latin typeface="Georgia" charset="0"/>
                <a:ea typeface="Georgia" charset="0"/>
                <a:cs typeface="Georgia" charset="0"/>
              </a:rPr>
              <a:t>Een deel van de klanken rijm. Er zijn twee soorten halfrijm:</a:t>
            </a:r>
          </a:p>
          <a:p>
            <a:pPr marL="0" indent="0">
              <a:lnSpc>
                <a:spcPct val="120000"/>
              </a:lnSpc>
              <a:buNone/>
            </a:pPr>
            <a:r>
              <a:rPr lang="nl-NL" b="1" dirty="0">
                <a:solidFill>
                  <a:schemeClr val="tx1"/>
                </a:solidFill>
                <a:latin typeface="Georgia" charset="0"/>
                <a:ea typeface="Georgia" charset="0"/>
                <a:cs typeface="Georgia" charset="0"/>
              </a:rPr>
              <a:t>- </a:t>
            </a:r>
            <a:r>
              <a:rPr lang="nl-NL" b="1" dirty="0" smtClean="0">
                <a:solidFill>
                  <a:schemeClr val="tx1"/>
                </a:solidFill>
                <a:latin typeface="Georgia" charset="0"/>
                <a:ea typeface="Georgia" charset="0"/>
                <a:cs typeface="Georgia" charset="0"/>
              </a:rPr>
              <a:t>Alliteratie/beginrijm</a:t>
            </a:r>
            <a:r>
              <a:rPr lang="nl-NL" dirty="0">
                <a:solidFill>
                  <a:schemeClr val="tx1"/>
                </a:solidFill>
                <a:latin typeface="Georgia" charset="0"/>
                <a:ea typeface="Georgia" charset="0"/>
                <a:cs typeface="Georgia" charset="0"/>
              </a:rPr>
              <a:t/>
            </a:r>
            <a:br>
              <a:rPr lang="nl-NL" dirty="0">
                <a:solidFill>
                  <a:schemeClr val="tx1"/>
                </a:solidFill>
                <a:latin typeface="Georgia" charset="0"/>
                <a:ea typeface="Georgia" charset="0"/>
                <a:cs typeface="Georgia" charset="0"/>
              </a:rPr>
            </a:br>
            <a:r>
              <a:rPr lang="nl-NL" dirty="0">
                <a:solidFill>
                  <a:schemeClr val="tx1"/>
                </a:solidFill>
                <a:latin typeface="Georgia" charset="0"/>
                <a:ea typeface="Georgia" charset="0"/>
                <a:cs typeface="Georgia" charset="0"/>
              </a:rPr>
              <a:t>Van alliteratie spreken we als de beginmedeklinkers van twee beklemtoonde lettergrepen gelijk zijn: wikken-wegen, drank-drugs.</a:t>
            </a:r>
          </a:p>
          <a:p>
            <a:pPr marL="0" indent="0">
              <a:lnSpc>
                <a:spcPct val="120000"/>
              </a:lnSpc>
              <a:buNone/>
            </a:pPr>
            <a:r>
              <a:rPr lang="nl-NL" b="1" dirty="0">
                <a:solidFill>
                  <a:schemeClr val="tx1"/>
                </a:solidFill>
                <a:latin typeface="Georgia" charset="0"/>
                <a:ea typeface="Georgia" charset="0"/>
                <a:cs typeface="Georgia" charset="0"/>
              </a:rPr>
              <a:t>- Assonantie/klinkerrijm</a:t>
            </a:r>
            <a:r>
              <a:rPr lang="nl-NL" dirty="0">
                <a:solidFill>
                  <a:schemeClr val="tx1"/>
                </a:solidFill>
                <a:latin typeface="Georgia" charset="0"/>
                <a:ea typeface="Georgia" charset="0"/>
                <a:cs typeface="Georgia" charset="0"/>
              </a:rPr>
              <a:t/>
            </a:r>
            <a:br>
              <a:rPr lang="nl-NL" dirty="0">
                <a:solidFill>
                  <a:schemeClr val="tx1"/>
                </a:solidFill>
                <a:latin typeface="Georgia" charset="0"/>
                <a:ea typeface="Georgia" charset="0"/>
                <a:cs typeface="Georgia" charset="0"/>
              </a:rPr>
            </a:br>
            <a:r>
              <a:rPr lang="nl-NL" dirty="0">
                <a:solidFill>
                  <a:schemeClr val="tx1"/>
                </a:solidFill>
                <a:latin typeface="Georgia" charset="0"/>
                <a:ea typeface="Georgia" charset="0"/>
                <a:cs typeface="Georgia" charset="0"/>
              </a:rPr>
              <a:t>Van assonantie spreken we als alleen de beklemtoonde klinkers gelijk zijn: raam-gaat, wijk-getijde</a:t>
            </a:r>
            <a:r>
              <a:rPr lang="nl-NL" dirty="0" smtClean="0">
                <a:solidFill>
                  <a:schemeClr val="tx1"/>
                </a:solidFill>
                <a:latin typeface="Georgia" charset="0"/>
                <a:ea typeface="Georgia" charset="0"/>
                <a:cs typeface="Georgia" charset="0"/>
              </a:rPr>
              <a:t>.</a:t>
            </a:r>
            <a:br>
              <a:rPr lang="nl-NL" dirty="0" smtClean="0">
                <a:solidFill>
                  <a:schemeClr val="tx1"/>
                </a:solidFill>
                <a:latin typeface="Georgia" charset="0"/>
                <a:ea typeface="Georgia" charset="0"/>
                <a:cs typeface="Georgia" charset="0"/>
              </a:rPr>
            </a:br>
            <a:endParaRPr lang="nl-NL" dirty="0">
              <a:solidFill>
                <a:schemeClr val="tx1"/>
              </a:solidFill>
              <a:latin typeface="Georgia" charset="0"/>
              <a:ea typeface="Georgia" charset="0"/>
              <a:cs typeface="Georgia" charset="0"/>
            </a:endParaRPr>
          </a:p>
          <a:p>
            <a:pPr>
              <a:lnSpc>
                <a:spcPct val="120000"/>
              </a:lnSpc>
            </a:pPr>
            <a:r>
              <a:rPr lang="nl-NL" sz="2300" b="1" dirty="0" err="1">
                <a:solidFill>
                  <a:schemeClr val="tx1"/>
                </a:solidFill>
                <a:latin typeface="Georgia" charset="0"/>
                <a:ea typeface="Georgia" charset="0"/>
                <a:cs typeface="Georgia" charset="0"/>
              </a:rPr>
              <a:t>Rime</a:t>
            </a:r>
            <a:r>
              <a:rPr lang="nl-NL" sz="2300" b="1" dirty="0">
                <a:solidFill>
                  <a:schemeClr val="tx1"/>
                </a:solidFill>
                <a:latin typeface="Georgia" charset="0"/>
                <a:ea typeface="Georgia" charset="0"/>
                <a:cs typeface="Georgia" charset="0"/>
              </a:rPr>
              <a:t> </a:t>
            </a:r>
            <a:r>
              <a:rPr lang="nl-NL" sz="2300" b="1" dirty="0" err="1">
                <a:solidFill>
                  <a:schemeClr val="tx1"/>
                </a:solidFill>
                <a:latin typeface="Georgia" charset="0"/>
                <a:ea typeface="Georgia" charset="0"/>
                <a:cs typeface="Georgia" charset="0"/>
              </a:rPr>
              <a:t>riche</a:t>
            </a:r>
            <a:r>
              <a:rPr lang="nl-NL" sz="2300" b="1" dirty="0">
                <a:solidFill>
                  <a:schemeClr val="tx1"/>
                </a:solidFill>
                <a:latin typeface="Georgia" charset="0"/>
                <a:ea typeface="Georgia" charset="0"/>
                <a:cs typeface="Georgia" charset="0"/>
              </a:rPr>
              <a:t>/Rijk rijm</a:t>
            </a:r>
            <a:endParaRPr lang="nl-NL" sz="2300" dirty="0">
              <a:solidFill>
                <a:schemeClr val="tx1"/>
              </a:solidFill>
              <a:latin typeface="Georgia" charset="0"/>
              <a:ea typeface="Georgia" charset="0"/>
              <a:cs typeface="Georgia" charset="0"/>
            </a:endParaRPr>
          </a:p>
          <a:p>
            <a:pPr marL="0" indent="0">
              <a:lnSpc>
                <a:spcPct val="120000"/>
              </a:lnSpc>
              <a:buNone/>
            </a:pPr>
            <a:r>
              <a:rPr lang="nl-NL" dirty="0">
                <a:solidFill>
                  <a:schemeClr val="tx1"/>
                </a:solidFill>
                <a:latin typeface="Georgia" charset="0"/>
                <a:ea typeface="Georgia" charset="0"/>
                <a:cs typeface="Georgia" charset="0"/>
              </a:rPr>
              <a:t>Van </a:t>
            </a:r>
            <a:r>
              <a:rPr lang="nl-NL" dirty="0" err="1">
                <a:solidFill>
                  <a:schemeClr val="tx1"/>
                </a:solidFill>
                <a:latin typeface="Georgia" charset="0"/>
                <a:ea typeface="Georgia" charset="0"/>
                <a:cs typeface="Georgia" charset="0"/>
              </a:rPr>
              <a:t>rime</a:t>
            </a:r>
            <a:r>
              <a:rPr lang="nl-NL" dirty="0">
                <a:solidFill>
                  <a:schemeClr val="tx1"/>
                </a:solidFill>
                <a:latin typeface="Georgia" charset="0"/>
                <a:ea typeface="Georgia" charset="0"/>
                <a:cs typeface="Georgia" charset="0"/>
              </a:rPr>
              <a:t> </a:t>
            </a:r>
            <a:r>
              <a:rPr lang="nl-NL" dirty="0" err="1">
                <a:solidFill>
                  <a:schemeClr val="tx1"/>
                </a:solidFill>
                <a:latin typeface="Georgia" charset="0"/>
                <a:ea typeface="Georgia" charset="0"/>
                <a:cs typeface="Georgia" charset="0"/>
              </a:rPr>
              <a:t>riche</a:t>
            </a:r>
            <a:r>
              <a:rPr lang="nl-NL" dirty="0">
                <a:solidFill>
                  <a:schemeClr val="tx1"/>
                </a:solidFill>
                <a:latin typeface="Georgia" charset="0"/>
                <a:ea typeface="Georgia" charset="0"/>
                <a:cs typeface="Georgia" charset="0"/>
              </a:rPr>
              <a:t> of rijk rijm spreken we als twee woorden helemaal gelijk zijn: gek-gek, bank-bank</a:t>
            </a:r>
            <a:r>
              <a:rPr lang="nl-NL" dirty="0" smtClean="0">
                <a:solidFill>
                  <a:schemeClr val="tx1"/>
                </a:solidFill>
                <a:latin typeface="Georgia" charset="0"/>
                <a:ea typeface="Georgia" charset="0"/>
                <a:cs typeface="Georgia" charset="0"/>
              </a:rPr>
              <a:t>.</a:t>
            </a:r>
            <a:endParaRPr lang="nl-NL" dirty="0">
              <a:solidFill>
                <a:schemeClr val="tx1"/>
              </a:solidFill>
              <a:latin typeface="Georgia" charset="0"/>
              <a:ea typeface="Georgia" charset="0"/>
              <a:cs typeface="Georgia" charset="0"/>
            </a:endParaRPr>
          </a:p>
        </p:txBody>
      </p:sp>
    </p:spTree>
    <p:extLst>
      <p:ext uri="{BB962C8B-B14F-4D97-AF65-F5344CB8AC3E}">
        <p14:creationId xmlns:p14="http://schemas.microsoft.com/office/powerpoint/2010/main" val="709520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533400" y="696686"/>
            <a:ext cx="8229600" cy="1066800"/>
          </a:xfrm>
        </p:spPr>
        <p:txBody>
          <a:bodyPr/>
          <a:lstStyle/>
          <a:p>
            <a:r>
              <a:rPr lang="en-US" dirty="0" smtClean="0">
                <a:latin typeface="Georgia" charset="0"/>
                <a:ea typeface="Georgia" charset="0"/>
                <a:cs typeface="Georgia" charset="0"/>
              </a:rPr>
              <a:t>1. </a:t>
            </a:r>
            <a:r>
              <a:rPr lang="en-US" dirty="0" err="1" smtClean="0">
                <a:latin typeface="Georgia" charset="0"/>
                <a:ea typeface="Georgia" charset="0"/>
                <a:cs typeface="Georgia" charset="0"/>
              </a:rPr>
              <a:t>Soorten</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rijm</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vorm</a:t>
            </a:r>
            <a:r>
              <a:rPr lang="en-US" dirty="0" smtClean="0">
                <a:latin typeface="Georgia" charset="0"/>
                <a:ea typeface="Georgia" charset="0"/>
                <a:cs typeface="Georgia" charset="0"/>
              </a:rPr>
              <a:t>)</a:t>
            </a:r>
            <a:endParaRPr lang="nl-NL" dirty="0">
              <a:latin typeface="Georgia" charset="0"/>
              <a:ea typeface="Georgia" charset="0"/>
              <a:cs typeface="Georgia" charset="0"/>
            </a:endParaRPr>
          </a:p>
        </p:txBody>
      </p:sp>
      <p:sp>
        <p:nvSpPr>
          <p:cNvPr id="5" name="Tijdelijke aanduiding voor inhoud 2"/>
          <p:cNvSpPr>
            <a:spLocks noGrp="1"/>
          </p:cNvSpPr>
          <p:nvPr>
            <p:ph idx="1"/>
          </p:nvPr>
        </p:nvSpPr>
        <p:spPr>
          <a:xfrm>
            <a:off x="533400" y="1803110"/>
            <a:ext cx="8229600" cy="4325112"/>
          </a:xfrm>
        </p:spPr>
        <p:txBody>
          <a:bodyPr>
            <a:normAutofit/>
          </a:bodyPr>
          <a:lstStyle/>
          <a:p>
            <a:r>
              <a:rPr lang="nl-NL" sz="1700" b="1" dirty="0" smtClean="0">
                <a:solidFill>
                  <a:schemeClr val="tx1"/>
                </a:solidFill>
                <a:latin typeface="Georgia" charset="0"/>
                <a:ea typeface="Georgia" charset="0"/>
                <a:cs typeface="Georgia" charset="0"/>
              </a:rPr>
              <a:t>Mannelijk </a:t>
            </a:r>
            <a:r>
              <a:rPr lang="nl-NL" sz="1700" b="1" dirty="0">
                <a:solidFill>
                  <a:schemeClr val="tx1"/>
                </a:solidFill>
                <a:latin typeface="Georgia" charset="0"/>
                <a:ea typeface="Georgia" charset="0"/>
                <a:cs typeface="Georgia" charset="0"/>
              </a:rPr>
              <a:t>rijm/Staand </a:t>
            </a:r>
            <a:r>
              <a:rPr lang="nl-NL" sz="1700" b="1" dirty="0" smtClean="0">
                <a:solidFill>
                  <a:schemeClr val="tx1"/>
                </a:solidFill>
                <a:latin typeface="Georgia" charset="0"/>
                <a:ea typeface="Georgia" charset="0"/>
                <a:cs typeface="Georgia" charset="0"/>
              </a:rPr>
              <a:t>rijm</a:t>
            </a:r>
            <a:endParaRPr lang="nl-NL" sz="1700" dirty="0">
              <a:solidFill>
                <a:schemeClr val="tx1"/>
              </a:solidFill>
              <a:latin typeface="Georgia" charset="0"/>
              <a:ea typeface="Georgia" charset="0"/>
              <a:cs typeface="Georgia" charset="0"/>
            </a:endParaRPr>
          </a:p>
          <a:p>
            <a:pPr marL="0" indent="0">
              <a:buNone/>
            </a:pPr>
            <a:r>
              <a:rPr lang="nl-NL" sz="1700" dirty="0" smtClean="0">
                <a:solidFill>
                  <a:schemeClr val="tx1"/>
                </a:solidFill>
                <a:latin typeface="Georgia" charset="0"/>
                <a:ea typeface="Georgia" charset="0"/>
                <a:cs typeface="Georgia" charset="0"/>
              </a:rPr>
              <a:t>We </a:t>
            </a:r>
            <a:r>
              <a:rPr lang="nl-NL" sz="1700" dirty="0">
                <a:solidFill>
                  <a:schemeClr val="tx1"/>
                </a:solidFill>
                <a:latin typeface="Georgia" charset="0"/>
                <a:ea typeface="Georgia" charset="0"/>
                <a:cs typeface="Georgia" charset="0"/>
              </a:rPr>
              <a:t>spreken van mannelijk rijm of staand rijm wanneer na de beklemtoonde rijmende lettergreep geen lettergrepen volgen:</a:t>
            </a:r>
            <a:br>
              <a:rPr lang="nl-NL" sz="1700" dirty="0">
                <a:solidFill>
                  <a:schemeClr val="tx1"/>
                </a:solidFill>
                <a:latin typeface="Georgia" charset="0"/>
                <a:ea typeface="Georgia" charset="0"/>
                <a:cs typeface="Georgia" charset="0"/>
              </a:rPr>
            </a:br>
            <a:r>
              <a:rPr lang="nl-NL" sz="1700" i="1" dirty="0">
                <a:solidFill>
                  <a:schemeClr val="tx1"/>
                </a:solidFill>
                <a:latin typeface="Georgia" charset="0"/>
                <a:ea typeface="Georgia" charset="0"/>
                <a:cs typeface="Georgia" charset="0"/>
              </a:rPr>
              <a:t>zit - zaag </a:t>
            </a:r>
            <a:r>
              <a:rPr lang="nl-NL" sz="1700" dirty="0">
                <a:solidFill>
                  <a:schemeClr val="tx1"/>
                </a:solidFill>
                <a:latin typeface="Georgia" charset="0"/>
                <a:ea typeface="Georgia" charset="0"/>
                <a:cs typeface="Georgia" charset="0"/>
              </a:rPr>
              <a:t>(beginrijm)</a:t>
            </a:r>
            <a:br>
              <a:rPr lang="nl-NL" sz="1700" dirty="0">
                <a:solidFill>
                  <a:schemeClr val="tx1"/>
                </a:solidFill>
                <a:latin typeface="Georgia" charset="0"/>
                <a:ea typeface="Georgia" charset="0"/>
                <a:cs typeface="Georgia" charset="0"/>
              </a:rPr>
            </a:br>
            <a:r>
              <a:rPr lang="nl-NL" sz="1700" i="1" dirty="0">
                <a:solidFill>
                  <a:schemeClr val="tx1"/>
                </a:solidFill>
                <a:latin typeface="Georgia" charset="0"/>
                <a:ea typeface="Georgia" charset="0"/>
                <a:cs typeface="Georgia" charset="0"/>
              </a:rPr>
              <a:t>val - bar </a:t>
            </a:r>
            <a:r>
              <a:rPr lang="nl-NL" sz="1700" dirty="0">
                <a:solidFill>
                  <a:schemeClr val="tx1"/>
                </a:solidFill>
                <a:latin typeface="Georgia" charset="0"/>
                <a:ea typeface="Georgia" charset="0"/>
                <a:cs typeface="Georgia" charset="0"/>
              </a:rPr>
              <a:t>(assonantie)</a:t>
            </a:r>
            <a:br>
              <a:rPr lang="nl-NL" sz="1700" dirty="0">
                <a:solidFill>
                  <a:schemeClr val="tx1"/>
                </a:solidFill>
                <a:latin typeface="Georgia" charset="0"/>
                <a:ea typeface="Georgia" charset="0"/>
                <a:cs typeface="Georgia" charset="0"/>
              </a:rPr>
            </a:br>
            <a:r>
              <a:rPr lang="nl-NL" sz="1700" i="1" dirty="0">
                <a:solidFill>
                  <a:schemeClr val="tx1"/>
                </a:solidFill>
                <a:latin typeface="Georgia" charset="0"/>
                <a:ea typeface="Georgia" charset="0"/>
                <a:cs typeface="Georgia" charset="0"/>
              </a:rPr>
              <a:t>spaar - haar</a:t>
            </a:r>
            <a:r>
              <a:rPr lang="nl-NL" sz="1700" dirty="0">
                <a:solidFill>
                  <a:schemeClr val="tx1"/>
                </a:solidFill>
                <a:latin typeface="Georgia" charset="0"/>
                <a:ea typeface="Georgia" charset="0"/>
                <a:cs typeface="Georgia" charset="0"/>
              </a:rPr>
              <a:t> (eindrijm</a:t>
            </a:r>
            <a:r>
              <a:rPr lang="nl-NL" sz="1700" dirty="0" smtClean="0">
                <a:solidFill>
                  <a:schemeClr val="tx1"/>
                </a:solidFill>
                <a:latin typeface="Georgia" charset="0"/>
                <a:ea typeface="Georgia" charset="0"/>
                <a:cs typeface="Georgia" charset="0"/>
              </a:rPr>
              <a:t>)</a:t>
            </a:r>
          </a:p>
          <a:p>
            <a:pPr marL="0" indent="0">
              <a:buNone/>
            </a:pPr>
            <a:endParaRPr lang="nl-NL" sz="1700" dirty="0">
              <a:solidFill>
                <a:schemeClr val="tx1"/>
              </a:solidFill>
              <a:latin typeface="Georgia" charset="0"/>
              <a:ea typeface="Georgia" charset="0"/>
              <a:cs typeface="Georgia" charset="0"/>
            </a:endParaRPr>
          </a:p>
          <a:p>
            <a:r>
              <a:rPr lang="nl-NL" sz="1700" b="1" dirty="0">
                <a:solidFill>
                  <a:schemeClr val="tx1"/>
                </a:solidFill>
                <a:latin typeface="Georgia" charset="0"/>
                <a:ea typeface="Georgia" charset="0"/>
                <a:cs typeface="Georgia" charset="0"/>
              </a:rPr>
              <a:t>Vrouwelijk rijm/Slepend rijm</a:t>
            </a:r>
            <a:endParaRPr lang="nl-NL" sz="1700" dirty="0">
              <a:solidFill>
                <a:schemeClr val="tx1"/>
              </a:solidFill>
              <a:latin typeface="Georgia" charset="0"/>
              <a:ea typeface="Georgia" charset="0"/>
              <a:cs typeface="Georgia" charset="0"/>
            </a:endParaRPr>
          </a:p>
          <a:p>
            <a:pPr marL="0" indent="0">
              <a:buNone/>
            </a:pPr>
            <a:r>
              <a:rPr lang="nl-NL" sz="1700" dirty="0">
                <a:solidFill>
                  <a:schemeClr val="tx1"/>
                </a:solidFill>
                <a:latin typeface="Georgia" charset="0"/>
                <a:ea typeface="Georgia" charset="0"/>
                <a:cs typeface="Georgia" charset="0"/>
              </a:rPr>
              <a:t>We spreken van vrouwelijk rijm of slepend rijm wanneer na de beklemtoonde rijmende lettergreep nog één of meerdere lettergrepen volgen:</a:t>
            </a:r>
            <a:br>
              <a:rPr lang="nl-NL" sz="1700" dirty="0">
                <a:solidFill>
                  <a:schemeClr val="tx1"/>
                </a:solidFill>
                <a:latin typeface="Georgia" charset="0"/>
                <a:ea typeface="Georgia" charset="0"/>
                <a:cs typeface="Georgia" charset="0"/>
              </a:rPr>
            </a:br>
            <a:r>
              <a:rPr lang="nl-NL" sz="1700" i="1" dirty="0">
                <a:solidFill>
                  <a:schemeClr val="tx1"/>
                </a:solidFill>
                <a:latin typeface="Georgia" charset="0"/>
                <a:ea typeface="Georgia" charset="0"/>
                <a:cs typeface="Georgia" charset="0"/>
              </a:rPr>
              <a:t>zeven - zagen</a:t>
            </a:r>
            <a:r>
              <a:rPr lang="nl-NL" sz="1700" dirty="0">
                <a:solidFill>
                  <a:schemeClr val="tx1"/>
                </a:solidFill>
                <a:latin typeface="Georgia" charset="0"/>
                <a:ea typeface="Georgia" charset="0"/>
                <a:cs typeface="Georgia" charset="0"/>
              </a:rPr>
              <a:t> (beginrijm)</a:t>
            </a:r>
            <a:br>
              <a:rPr lang="nl-NL" sz="1700" dirty="0">
                <a:solidFill>
                  <a:schemeClr val="tx1"/>
                </a:solidFill>
                <a:latin typeface="Georgia" charset="0"/>
                <a:ea typeface="Georgia" charset="0"/>
                <a:cs typeface="Georgia" charset="0"/>
              </a:rPr>
            </a:br>
            <a:r>
              <a:rPr lang="nl-NL" sz="1700" i="1" dirty="0">
                <a:solidFill>
                  <a:schemeClr val="tx1"/>
                </a:solidFill>
                <a:latin typeface="Georgia" charset="0"/>
                <a:ea typeface="Georgia" charset="0"/>
                <a:cs typeface="Georgia" charset="0"/>
              </a:rPr>
              <a:t>lieve - liepen</a:t>
            </a:r>
            <a:r>
              <a:rPr lang="nl-NL" sz="1700" dirty="0">
                <a:solidFill>
                  <a:schemeClr val="tx1"/>
                </a:solidFill>
                <a:latin typeface="Georgia" charset="0"/>
                <a:ea typeface="Georgia" charset="0"/>
                <a:cs typeface="Georgia" charset="0"/>
              </a:rPr>
              <a:t> (assonantie)</a:t>
            </a:r>
            <a:br>
              <a:rPr lang="nl-NL" sz="1700" dirty="0">
                <a:solidFill>
                  <a:schemeClr val="tx1"/>
                </a:solidFill>
                <a:latin typeface="Georgia" charset="0"/>
                <a:ea typeface="Georgia" charset="0"/>
                <a:cs typeface="Georgia" charset="0"/>
              </a:rPr>
            </a:br>
            <a:r>
              <a:rPr lang="nl-NL" sz="1700" i="1" dirty="0">
                <a:solidFill>
                  <a:schemeClr val="tx1"/>
                </a:solidFill>
                <a:latin typeface="Georgia" charset="0"/>
                <a:ea typeface="Georgia" charset="0"/>
                <a:cs typeface="Georgia" charset="0"/>
              </a:rPr>
              <a:t>hinderen - kinderen </a:t>
            </a:r>
            <a:r>
              <a:rPr lang="nl-NL" sz="1700" dirty="0">
                <a:solidFill>
                  <a:schemeClr val="tx1"/>
                </a:solidFill>
                <a:latin typeface="Georgia" charset="0"/>
                <a:ea typeface="Georgia" charset="0"/>
                <a:cs typeface="Georgia" charset="0"/>
              </a:rPr>
              <a:t>(eindrijm</a:t>
            </a:r>
            <a:r>
              <a:rPr lang="nl-NL" sz="1700" dirty="0" smtClean="0">
                <a:solidFill>
                  <a:schemeClr val="tx1"/>
                </a:solidFill>
                <a:latin typeface="Georgia" charset="0"/>
                <a:ea typeface="Georgia" charset="0"/>
                <a:cs typeface="Georgia" charset="0"/>
              </a:rPr>
              <a:t>)</a:t>
            </a:r>
            <a:endParaRPr lang="nl-NL" dirty="0">
              <a:solidFill>
                <a:schemeClr val="tx1"/>
              </a:solidFill>
              <a:latin typeface="Georgia" charset="0"/>
              <a:ea typeface="Georgia" charset="0"/>
              <a:cs typeface="Georgia" charset="0"/>
            </a:endParaRPr>
          </a:p>
        </p:txBody>
      </p:sp>
    </p:spTree>
    <p:extLst>
      <p:ext uri="{BB962C8B-B14F-4D97-AF65-F5344CB8AC3E}">
        <p14:creationId xmlns:p14="http://schemas.microsoft.com/office/powerpoint/2010/main" val="129287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533400" y="696686"/>
            <a:ext cx="8229600" cy="1066800"/>
          </a:xfrm>
        </p:spPr>
        <p:txBody>
          <a:bodyPr/>
          <a:lstStyle/>
          <a:p>
            <a:r>
              <a:rPr lang="en-US" dirty="0">
                <a:latin typeface="Georgia" charset="0"/>
                <a:ea typeface="Georgia" charset="0"/>
                <a:cs typeface="Georgia" charset="0"/>
              </a:rPr>
              <a:t>2</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Soorten</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rijm</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plaats</a:t>
            </a:r>
            <a:r>
              <a:rPr lang="en-US" dirty="0" smtClean="0">
                <a:latin typeface="Georgia" charset="0"/>
                <a:ea typeface="Georgia" charset="0"/>
                <a:cs typeface="Georgia" charset="0"/>
              </a:rPr>
              <a:t>)</a:t>
            </a:r>
            <a:endParaRPr lang="nl-NL" dirty="0">
              <a:latin typeface="Georgia" charset="0"/>
              <a:ea typeface="Georgia" charset="0"/>
              <a:cs typeface="Georgia" charset="0"/>
            </a:endParaRPr>
          </a:p>
        </p:txBody>
      </p:sp>
      <p:sp>
        <p:nvSpPr>
          <p:cNvPr id="5" name="Tijdelijke aanduiding voor inhoud 2"/>
          <p:cNvSpPr>
            <a:spLocks noGrp="1"/>
          </p:cNvSpPr>
          <p:nvPr>
            <p:ph idx="1"/>
          </p:nvPr>
        </p:nvSpPr>
        <p:spPr>
          <a:xfrm>
            <a:off x="533400" y="1803110"/>
            <a:ext cx="8229600" cy="4325112"/>
          </a:xfrm>
        </p:spPr>
        <p:txBody>
          <a:bodyPr>
            <a:normAutofit/>
          </a:bodyPr>
          <a:lstStyle/>
          <a:p>
            <a:r>
              <a:rPr lang="nl-NL" sz="1600" b="1" dirty="0" smtClean="0">
                <a:solidFill>
                  <a:schemeClr val="tx1"/>
                </a:solidFill>
                <a:latin typeface="Georgia" charset="0"/>
                <a:ea typeface="Georgia" charset="0"/>
                <a:cs typeface="Georgia" charset="0"/>
              </a:rPr>
              <a:t>Voorrijm</a:t>
            </a:r>
            <a:endParaRPr lang="nl-NL" sz="1600" dirty="0">
              <a:solidFill>
                <a:schemeClr val="tx1"/>
              </a:solidFill>
              <a:latin typeface="Georgia" charset="0"/>
              <a:ea typeface="Georgia" charset="0"/>
              <a:cs typeface="Georgia" charset="0"/>
            </a:endParaRPr>
          </a:p>
          <a:p>
            <a:pPr marL="0" indent="0">
              <a:buNone/>
            </a:pPr>
            <a:r>
              <a:rPr lang="nl-NL" sz="1400" dirty="0" smtClean="0">
                <a:solidFill>
                  <a:schemeClr val="tx1"/>
                </a:solidFill>
                <a:latin typeface="Georgia" charset="0"/>
                <a:ea typeface="Georgia" charset="0"/>
                <a:cs typeface="Georgia" charset="0"/>
              </a:rPr>
              <a:t>We </a:t>
            </a:r>
            <a:r>
              <a:rPr lang="nl-NL" sz="1400" dirty="0">
                <a:solidFill>
                  <a:schemeClr val="tx1"/>
                </a:solidFill>
                <a:latin typeface="Georgia" charset="0"/>
                <a:ea typeface="Georgia" charset="0"/>
                <a:cs typeface="Georgia" charset="0"/>
              </a:rPr>
              <a:t>spreken van voorrijm wanneer woorden aan het begin van twee of meer versregels rijmen:</a:t>
            </a:r>
            <a:br>
              <a:rPr lang="nl-NL" sz="1400" dirty="0">
                <a:solidFill>
                  <a:schemeClr val="tx1"/>
                </a:solidFill>
                <a:latin typeface="Georgia" charset="0"/>
                <a:ea typeface="Georgia" charset="0"/>
                <a:cs typeface="Georgia" charset="0"/>
              </a:rPr>
            </a:br>
            <a:r>
              <a:rPr lang="nl-NL" sz="1400" i="1" dirty="0">
                <a:solidFill>
                  <a:schemeClr val="tx1"/>
                </a:solidFill>
                <a:latin typeface="Georgia" charset="0"/>
                <a:ea typeface="Georgia" charset="0"/>
                <a:cs typeface="Georgia" charset="0"/>
              </a:rPr>
              <a:t>blinkende</a:t>
            </a:r>
            <a:r>
              <a:rPr lang="nl-NL" sz="1400" dirty="0">
                <a:solidFill>
                  <a:schemeClr val="tx1"/>
                </a:solidFill>
                <a:latin typeface="Georgia" charset="0"/>
                <a:ea typeface="Georgia" charset="0"/>
                <a:cs typeface="Georgia" charset="0"/>
              </a:rPr>
              <a:t> toortsen en </a:t>
            </a:r>
            <a:r>
              <a:rPr lang="nl-NL" sz="1400" dirty="0" err="1">
                <a:solidFill>
                  <a:schemeClr val="tx1"/>
                </a:solidFill>
                <a:latin typeface="Georgia" charset="0"/>
                <a:ea typeface="Georgia" charset="0"/>
                <a:cs typeface="Georgia" charset="0"/>
              </a:rPr>
              <a:t>flonkrend</a:t>
            </a:r>
            <a:r>
              <a:rPr lang="nl-NL" sz="1400" dirty="0">
                <a:solidFill>
                  <a:schemeClr val="tx1"/>
                </a:solidFill>
                <a:latin typeface="Georgia" charset="0"/>
                <a:ea typeface="Georgia" charset="0"/>
                <a:cs typeface="Georgia" charset="0"/>
              </a:rPr>
              <a:t> kristal,</a:t>
            </a:r>
            <a:br>
              <a:rPr lang="nl-NL" sz="1400" dirty="0">
                <a:solidFill>
                  <a:schemeClr val="tx1"/>
                </a:solidFill>
                <a:latin typeface="Georgia" charset="0"/>
                <a:ea typeface="Georgia" charset="0"/>
                <a:cs typeface="Georgia" charset="0"/>
              </a:rPr>
            </a:br>
            <a:r>
              <a:rPr lang="nl-NL" sz="1400" i="1" dirty="0">
                <a:solidFill>
                  <a:schemeClr val="tx1"/>
                </a:solidFill>
                <a:latin typeface="Georgia" charset="0"/>
                <a:ea typeface="Georgia" charset="0"/>
                <a:cs typeface="Georgia" charset="0"/>
              </a:rPr>
              <a:t>klinkende</a:t>
            </a:r>
            <a:r>
              <a:rPr lang="nl-NL" sz="1400" dirty="0">
                <a:solidFill>
                  <a:schemeClr val="tx1"/>
                </a:solidFill>
                <a:latin typeface="Georgia" charset="0"/>
                <a:ea typeface="Georgia" charset="0"/>
                <a:cs typeface="Georgia" charset="0"/>
              </a:rPr>
              <a:t> kelken en jubelgeschal</a:t>
            </a:r>
            <a:r>
              <a:rPr lang="nl-NL" sz="1400" dirty="0" smtClean="0">
                <a:solidFill>
                  <a:schemeClr val="tx1"/>
                </a:solidFill>
                <a:latin typeface="Georgia" charset="0"/>
                <a:ea typeface="Georgia" charset="0"/>
                <a:cs typeface="Georgia" charset="0"/>
              </a:rPr>
              <a:t>!</a:t>
            </a:r>
          </a:p>
          <a:p>
            <a:pPr marL="0" indent="0">
              <a:buNone/>
            </a:pPr>
            <a:endParaRPr lang="nl-NL" sz="1400" dirty="0">
              <a:solidFill>
                <a:schemeClr val="tx1"/>
              </a:solidFill>
              <a:latin typeface="Georgia" charset="0"/>
              <a:ea typeface="Georgia" charset="0"/>
              <a:cs typeface="Georgia" charset="0"/>
            </a:endParaRPr>
          </a:p>
          <a:p>
            <a:r>
              <a:rPr lang="nl-NL" sz="1600" b="1" dirty="0">
                <a:solidFill>
                  <a:schemeClr val="tx1"/>
                </a:solidFill>
                <a:latin typeface="Georgia" charset="0"/>
                <a:ea typeface="Georgia" charset="0"/>
                <a:cs typeface="Georgia" charset="0"/>
              </a:rPr>
              <a:t>Binnenrijm</a:t>
            </a:r>
            <a:endParaRPr lang="nl-NL" sz="1600" dirty="0">
              <a:solidFill>
                <a:schemeClr val="tx1"/>
              </a:solidFill>
              <a:latin typeface="Georgia" charset="0"/>
              <a:ea typeface="Georgia" charset="0"/>
              <a:cs typeface="Georgia" charset="0"/>
            </a:endParaRPr>
          </a:p>
          <a:p>
            <a:pPr marL="0" indent="0">
              <a:buNone/>
            </a:pPr>
            <a:r>
              <a:rPr lang="nl-NL" sz="1400" dirty="0">
                <a:solidFill>
                  <a:schemeClr val="tx1"/>
                </a:solidFill>
                <a:latin typeface="Georgia" charset="0"/>
                <a:ea typeface="Georgia" charset="0"/>
                <a:cs typeface="Georgia" charset="0"/>
              </a:rPr>
              <a:t>We spreken van binnenrijm wanneer woorden binnen één versregel rijmen:</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Merck toch hoe </a:t>
            </a:r>
            <a:r>
              <a:rPr lang="nl-NL" sz="1400" dirty="0" err="1">
                <a:solidFill>
                  <a:schemeClr val="tx1"/>
                </a:solidFill>
                <a:latin typeface="Georgia" charset="0"/>
                <a:ea typeface="Georgia" charset="0"/>
                <a:cs typeface="Georgia" charset="0"/>
              </a:rPr>
              <a:t>sterck</a:t>
            </a:r>
            <a:r>
              <a:rPr lang="nl-NL" sz="1400" dirty="0">
                <a:solidFill>
                  <a:schemeClr val="tx1"/>
                </a:solidFill>
                <a:latin typeface="Georgia" charset="0"/>
                <a:ea typeface="Georgia" charset="0"/>
                <a:cs typeface="Georgia" charset="0"/>
              </a:rPr>
              <a:t> nu </a:t>
            </a:r>
            <a:r>
              <a:rPr lang="nl-NL" sz="1400" dirty="0" err="1">
                <a:solidFill>
                  <a:schemeClr val="tx1"/>
                </a:solidFill>
                <a:latin typeface="Georgia" charset="0"/>
                <a:ea typeface="Georgia" charset="0"/>
                <a:cs typeface="Georgia" charset="0"/>
              </a:rPr>
              <a:t>in't</a:t>
            </a:r>
            <a:r>
              <a:rPr lang="nl-NL" sz="1400" dirty="0">
                <a:solidFill>
                  <a:schemeClr val="tx1"/>
                </a:solidFill>
                <a:latin typeface="Georgia" charset="0"/>
                <a:ea typeface="Georgia" charset="0"/>
                <a:cs typeface="Georgia" charset="0"/>
              </a:rPr>
              <a:t> </a:t>
            </a:r>
            <a:r>
              <a:rPr lang="nl-NL" sz="1400" i="1" dirty="0" err="1">
                <a:solidFill>
                  <a:schemeClr val="tx1"/>
                </a:solidFill>
                <a:latin typeface="Georgia" charset="0"/>
                <a:ea typeface="Georgia" charset="0"/>
                <a:cs typeface="Georgia" charset="0"/>
              </a:rPr>
              <a:t>werck</a:t>
            </a:r>
            <a:r>
              <a:rPr lang="nl-NL" sz="1400" dirty="0">
                <a:solidFill>
                  <a:schemeClr val="tx1"/>
                </a:solidFill>
                <a:latin typeface="Georgia" charset="0"/>
                <a:ea typeface="Georgia" charset="0"/>
                <a:cs typeface="Georgia" charset="0"/>
              </a:rPr>
              <a:t> zich al stelt,</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die </a:t>
            </a:r>
            <a:r>
              <a:rPr lang="nl-NL" sz="1400" dirty="0" err="1">
                <a:solidFill>
                  <a:schemeClr val="tx1"/>
                </a:solidFill>
                <a:latin typeface="Georgia" charset="0"/>
                <a:ea typeface="Georgia" charset="0"/>
                <a:cs typeface="Georgia" charset="0"/>
              </a:rPr>
              <a:t>t'allen</a:t>
            </a:r>
            <a:r>
              <a:rPr lang="nl-NL" sz="1400" dirty="0">
                <a:solidFill>
                  <a:schemeClr val="tx1"/>
                </a:solidFill>
                <a:latin typeface="Georgia" charset="0"/>
                <a:ea typeface="Georgia" charset="0"/>
                <a:cs typeface="Georgia" charset="0"/>
              </a:rPr>
              <a:t> </a:t>
            </a:r>
            <a:r>
              <a:rPr lang="nl-NL" sz="1400" i="1" dirty="0">
                <a:solidFill>
                  <a:schemeClr val="tx1"/>
                </a:solidFill>
                <a:latin typeface="Georgia" charset="0"/>
                <a:ea typeface="Georgia" charset="0"/>
                <a:cs typeface="Georgia" charset="0"/>
              </a:rPr>
              <a:t>tij</a:t>
            </a:r>
            <a:r>
              <a:rPr lang="nl-NL" sz="1400" dirty="0">
                <a:solidFill>
                  <a:schemeClr val="tx1"/>
                </a:solidFill>
                <a:latin typeface="Georgia" charset="0"/>
                <a:ea typeface="Georgia" charset="0"/>
                <a:cs typeface="Georgia" charset="0"/>
              </a:rPr>
              <a:t> zo ons </a:t>
            </a:r>
            <a:r>
              <a:rPr lang="nl-NL" sz="1400" i="1" dirty="0">
                <a:solidFill>
                  <a:schemeClr val="tx1"/>
                </a:solidFill>
                <a:latin typeface="Georgia" charset="0"/>
                <a:ea typeface="Georgia" charset="0"/>
                <a:cs typeface="Georgia" charset="0"/>
              </a:rPr>
              <a:t>vrij</a:t>
            </a:r>
            <a:r>
              <a:rPr lang="nl-NL" sz="1400" dirty="0">
                <a:solidFill>
                  <a:schemeClr val="tx1"/>
                </a:solidFill>
                <a:latin typeface="Georgia" charset="0"/>
                <a:ea typeface="Georgia" charset="0"/>
                <a:cs typeface="Georgia" charset="0"/>
              </a:rPr>
              <a:t>heid heeft bestreden.</a:t>
            </a:r>
          </a:p>
          <a:p>
            <a:endParaRPr lang="nl-NL" dirty="0">
              <a:solidFill>
                <a:schemeClr val="tx1"/>
              </a:solidFill>
              <a:latin typeface="Georgia" charset="0"/>
              <a:ea typeface="Georgia" charset="0"/>
              <a:cs typeface="Georgia" charset="0"/>
            </a:endParaRPr>
          </a:p>
        </p:txBody>
      </p:sp>
    </p:spTree>
    <p:extLst>
      <p:ext uri="{BB962C8B-B14F-4D97-AF65-F5344CB8AC3E}">
        <p14:creationId xmlns:p14="http://schemas.microsoft.com/office/powerpoint/2010/main" val="140968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533400" y="696686"/>
            <a:ext cx="8229600" cy="1066800"/>
          </a:xfrm>
        </p:spPr>
        <p:txBody>
          <a:bodyPr/>
          <a:lstStyle/>
          <a:p>
            <a:r>
              <a:rPr lang="en-US" dirty="0">
                <a:latin typeface="Georgia" charset="0"/>
                <a:ea typeface="Georgia" charset="0"/>
                <a:cs typeface="Georgia" charset="0"/>
              </a:rPr>
              <a:t>2</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Soorten</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rijm</a:t>
            </a:r>
            <a:r>
              <a:rPr lang="en-US" dirty="0" smtClean="0">
                <a:latin typeface="Georgia" charset="0"/>
                <a:ea typeface="Georgia" charset="0"/>
                <a:cs typeface="Georgia" charset="0"/>
              </a:rPr>
              <a:t> (</a:t>
            </a:r>
            <a:r>
              <a:rPr lang="en-US" dirty="0" err="1" smtClean="0">
                <a:latin typeface="Georgia" charset="0"/>
                <a:ea typeface="Georgia" charset="0"/>
                <a:cs typeface="Georgia" charset="0"/>
              </a:rPr>
              <a:t>plaats</a:t>
            </a:r>
            <a:r>
              <a:rPr lang="en-US" dirty="0" smtClean="0">
                <a:latin typeface="Georgia" charset="0"/>
                <a:ea typeface="Georgia" charset="0"/>
                <a:cs typeface="Georgia" charset="0"/>
              </a:rPr>
              <a:t>)</a:t>
            </a:r>
            <a:endParaRPr lang="nl-NL" dirty="0">
              <a:latin typeface="Georgia" charset="0"/>
              <a:ea typeface="Georgia" charset="0"/>
              <a:cs typeface="Georgia" charset="0"/>
            </a:endParaRPr>
          </a:p>
        </p:txBody>
      </p:sp>
      <p:sp>
        <p:nvSpPr>
          <p:cNvPr id="5" name="Tijdelijke aanduiding voor inhoud 2"/>
          <p:cNvSpPr>
            <a:spLocks noGrp="1"/>
          </p:cNvSpPr>
          <p:nvPr>
            <p:ph idx="1"/>
          </p:nvPr>
        </p:nvSpPr>
        <p:spPr>
          <a:xfrm>
            <a:off x="533400" y="1803110"/>
            <a:ext cx="8229600" cy="4325112"/>
          </a:xfrm>
        </p:spPr>
        <p:txBody>
          <a:bodyPr>
            <a:normAutofit/>
          </a:bodyPr>
          <a:lstStyle/>
          <a:p>
            <a:r>
              <a:rPr lang="nl-NL" sz="1700" b="1" dirty="0" smtClean="0">
                <a:solidFill>
                  <a:schemeClr val="tx1"/>
                </a:solidFill>
                <a:latin typeface="Georgia" charset="0"/>
                <a:ea typeface="Georgia" charset="0"/>
                <a:cs typeface="Georgia" charset="0"/>
              </a:rPr>
              <a:t>Middenrijm</a:t>
            </a:r>
            <a:endParaRPr lang="nl-NL" sz="1700" dirty="0">
              <a:solidFill>
                <a:schemeClr val="tx1"/>
              </a:solidFill>
              <a:latin typeface="Georgia" charset="0"/>
              <a:ea typeface="Georgia" charset="0"/>
              <a:cs typeface="Georgia" charset="0"/>
            </a:endParaRPr>
          </a:p>
          <a:p>
            <a:pPr marL="0" indent="0">
              <a:buNone/>
            </a:pPr>
            <a:r>
              <a:rPr lang="nl-NL" sz="1400" dirty="0">
                <a:solidFill>
                  <a:schemeClr val="tx1"/>
                </a:solidFill>
                <a:latin typeface="Georgia" charset="0"/>
                <a:ea typeface="Georgia" charset="0"/>
                <a:cs typeface="Georgia" charset="0"/>
              </a:rPr>
              <a:t>We spreken van middenrijm wanneer woorden in twee of meer verschillende versregels </a:t>
            </a:r>
            <a:r>
              <a:rPr lang="nl-NL" sz="1400" dirty="0" err="1">
                <a:solidFill>
                  <a:schemeClr val="tx1"/>
                </a:solidFill>
                <a:latin typeface="Georgia" charset="0"/>
                <a:ea typeface="Georgia" charset="0"/>
                <a:cs typeface="Georgia" charset="0"/>
              </a:rPr>
              <a:t>rijmen:'t</a:t>
            </a:r>
            <a:r>
              <a:rPr lang="nl-NL" sz="1400" dirty="0">
                <a:solidFill>
                  <a:schemeClr val="tx1"/>
                </a:solidFill>
                <a:latin typeface="Georgia" charset="0"/>
                <a:ea typeface="Georgia" charset="0"/>
                <a:cs typeface="Georgia" charset="0"/>
              </a:rPr>
              <a:t> En zijn de joden niet, heer </a:t>
            </a:r>
            <a:r>
              <a:rPr lang="nl-NL" sz="1400" dirty="0" err="1">
                <a:solidFill>
                  <a:schemeClr val="tx1"/>
                </a:solidFill>
                <a:latin typeface="Georgia" charset="0"/>
                <a:ea typeface="Georgia" charset="0"/>
                <a:cs typeface="Georgia" charset="0"/>
              </a:rPr>
              <a:t>Jezu</a:t>
            </a:r>
            <a:r>
              <a:rPr lang="nl-NL" sz="1400" dirty="0">
                <a:solidFill>
                  <a:schemeClr val="tx1"/>
                </a:solidFill>
                <a:latin typeface="Georgia" charset="0"/>
                <a:ea typeface="Georgia" charset="0"/>
                <a:cs typeface="Georgia" charset="0"/>
              </a:rPr>
              <a:t>, die u kruisten,</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noch die </a:t>
            </a:r>
            <a:r>
              <a:rPr lang="nl-NL" sz="1400" i="1" dirty="0">
                <a:solidFill>
                  <a:schemeClr val="tx1"/>
                </a:solidFill>
                <a:latin typeface="Georgia" charset="0"/>
                <a:ea typeface="Georgia" charset="0"/>
                <a:cs typeface="Georgia" charset="0"/>
              </a:rPr>
              <a:t>verraderlijk</a:t>
            </a:r>
            <a:r>
              <a:rPr lang="nl-NL" sz="1400" dirty="0">
                <a:solidFill>
                  <a:schemeClr val="tx1"/>
                </a:solidFill>
                <a:latin typeface="Georgia" charset="0"/>
                <a:ea typeface="Georgia" charset="0"/>
                <a:cs typeface="Georgia" charset="0"/>
              </a:rPr>
              <a:t> u </a:t>
            </a:r>
            <a:r>
              <a:rPr lang="nl-NL" sz="1400" i="1" dirty="0">
                <a:solidFill>
                  <a:schemeClr val="tx1"/>
                </a:solidFill>
                <a:latin typeface="Georgia" charset="0"/>
                <a:ea typeface="Georgia" charset="0"/>
                <a:cs typeface="Georgia" charset="0"/>
              </a:rPr>
              <a:t>togen</a:t>
            </a:r>
            <a:r>
              <a:rPr lang="nl-NL" sz="1400" dirty="0">
                <a:solidFill>
                  <a:schemeClr val="tx1"/>
                </a:solidFill>
                <a:latin typeface="Georgia" charset="0"/>
                <a:ea typeface="Georgia" charset="0"/>
                <a:cs typeface="Georgia" charset="0"/>
              </a:rPr>
              <a:t> voor 't gericht,</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noch die </a:t>
            </a:r>
            <a:r>
              <a:rPr lang="nl-NL" sz="1400" i="1" dirty="0" err="1">
                <a:solidFill>
                  <a:schemeClr val="tx1"/>
                </a:solidFill>
                <a:latin typeface="Georgia" charset="0"/>
                <a:ea typeface="Georgia" charset="0"/>
                <a:cs typeface="Georgia" charset="0"/>
              </a:rPr>
              <a:t>versmadelijk</a:t>
            </a:r>
            <a:r>
              <a:rPr lang="nl-NL" sz="1400" dirty="0">
                <a:solidFill>
                  <a:schemeClr val="tx1"/>
                </a:solidFill>
                <a:latin typeface="Georgia" charset="0"/>
                <a:ea typeface="Georgia" charset="0"/>
                <a:cs typeface="Georgia" charset="0"/>
              </a:rPr>
              <a:t> u </a:t>
            </a:r>
            <a:r>
              <a:rPr lang="nl-NL" sz="1400" i="1" dirty="0">
                <a:solidFill>
                  <a:schemeClr val="tx1"/>
                </a:solidFill>
                <a:latin typeface="Georgia" charset="0"/>
                <a:ea typeface="Georgia" charset="0"/>
                <a:cs typeface="Georgia" charset="0"/>
              </a:rPr>
              <a:t>spogen</a:t>
            </a:r>
            <a:r>
              <a:rPr lang="nl-NL" sz="1400" dirty="0">
                <a:solidFill>
                  <a:schemeClr val="tx1"/>
                </a:solidFill>
                <a:latin typeface="Georgia" charset="0"/>
                <a:ea typeface="Georgia" charset="0"/>
                <a:cs typeface="Georgia" charset="0"/>
              </a:rPr>
              <a:t> in 't gezicht</a:t>
            </a:r>
            <a:r>
              <a:rPr lang="nl-NL" sz="1400" dirty="0" smtClean="0">
                <a:solidFill>
                  <a:schemeClr val="tx1"/>
                </a:solidFill>
                <a:latin typeface="Georgia" charset="0"/>
                <a:ea typeface="Georgia" charset="0"/>
                <a:cs typeface="Georgia" charset="0"/>
              </a:rPr>
              <a:t>.</a:t>
            </a:r>
          </a:p>
          <a:p>
            <a:pPr marL="0" indent="0">
              <a:buNone/>
            </a:pPr>
            <a:endParaRPr lang="nl-NL" sz="1500" dirty="0">
              <a:solidFill>
                <a:schemeClr val="tx1"/>
              </a:solidFill>
              <a:latin typeface="Georgia" charset="0"/>
              <a:ea typeface="Georgia" charset="0"/>
              <a:cs typeface="Georgia" charset="0"/>
            </a:endParaRPr>
          </a:p>
          <a:p>
            <a:r>
              <a:rPr lang="nl-NL" sz="1700" b="1" dirty="0">
                <a:solidFill>
                  <a:schemeClr val="tx1"/>
                </a:solidFill>
                <a:latin typeface="Georgia" charset="0"/>
                <a:ea typeface="Georgia" charset="0"/>
                <a:cs typeface="Georgia" charset="0"/>
              </a:rPr>
              <a:t>Eindrijm</a:t>
            </a:r>
            <a:endParaRPr lang="nl-NL" sz="1700" dirty="0">
              <a:solidFill>
                <a:schemeClr val="tx1"/>
              </a:solidFill>
              <a:latin typeface="Georgia" charset="0"/>
              <a:ea typeface="Georgia" charset="0"/>
              <a:cs typeface="Georgia" charset="0"/>
            </a:endParaRPr>
          </a:p>
          <a:p>
            <a:pPr marL="0" indent="0">
              <a:buNone/>
            </a:pPr>
            <a:r>
              <a:rPr lang="nl-NL" sz="1400" dirty="0">
                <a:solidFill>
                  <a:schemeClr val="tx1"/>
                </a:solidFill>
                <a:latin typeface="Georgia" charset="0"/>
                <a:ea typeface="Georgia" charset="0"/>
                <a:cs typeface="Georgia" charset="0"/>
              </a:rPr>
              <a:t>Eindrijm is de bekendste rijmvorm, we spreken van eindrijm wanneer twee of meer woorden aan het eind van een versregel rijmen:</a:t>
            </a:r>
          </a:p>
          <a:p>
            <a:pPr marL="0" indent="0">
              <a:buNone/>
            </a:pPr>
            <a:r>
              <a:rPr lang="nl-NL" sz="1400" dirty="0">
                <a:solidFill>
                  <a:schemeClr val="tx1"/>
                </a:solidFill>
                <a:latin typeface="Georgia" charset="0"/>
                <a:ea typeface="Georgia" charset="0"/>
                <a:cs typeface="Georgia" charset="0"/>
              </a:rPr>
              <a:t>Hij ziet zijn leven, </a:t>
            </a:r>
            <a:r>
              <a:rPr lang="nl-NL" sz="1400" dirty="0" err="1">
                <a:solidFill>
                  <a:schemeClr val="tx1"/>
                </a:solidFill>
                <a:latin typeface="Georgia" charset="0"/>
                <a:ea typeface="Georgia" charset="0"/>
                <a:cs typeface="Georgia" charset="0"/>
              </a:rPr>
              <a:t>eind'looze</a:t>
            </a:r>
            <a:r>
              <a:rPr lang="nl-NL" sz="1400" dirty="0">
                <a:solidFill>
                  <a:schemeClr val="tx1"/>
                </a:solidFill>
                <a:latin typeface="Georgia" charset="0"/>
                <a:ea typeface="Georgia" charset="0"/>
                <a:cs typeface="Georgia" charset="0"/>
              </a:rPr>
              <a:t> </a:t>
            </a:r>
            <a:r>
              <a:rPr lang="nl-NL" sz="1400" i="1" dirty="0">
                <a:solidFill>
                  <a:schemeClr val="tx1"/>
                </a:solidFill>
                <a:latin typeface="Georgia" charset="0"/>
                <a:ea typeface="Georgia" charset="0"/>
                <a:cs typeface="Georgia" charset="0"/>
              </a:rPr>
              <a:t>woestijn,</a:t>
            </a:r>
            <a:r>
              <a:rPr lang="nl-NL" sz="1400" dirty="0">
                <a:solidFill>
                  <a:schemeClr val="tx1"/>
                </a:solidFill>
                <a:latin typeface="Georgia" charset="0"/>
                <a:ea typeface="Georgia" charset="0"/>
                <a:cs typeface="Georgia" charset="0"/>
              </a:rPr>
              <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En denkt aan prenten uit zijn </a:t>
            </a:r>
            <a:r>
              <a:rPr lang="nl-NL" sz="1400" i="1" dirty="0">
                <a:solidFill>
                  <a:schemeClr val="tx1"/>
                </a:solidFill>
                <a:latin typeface="Georgia" charset="0"/>
                <a:ea typeface="Georgia" charset="0"/>
                <a:cs typeface="Georgia" charset="0"/>
              </a:rPr>
              <a:t>kindertijd:</a:t>
            </a:r>
            <a:r>
              <a:rPr lang="nl-NL" sz="1400" dirty="0">
                <a:solidFill>
                  <a:schemeClr val="tx1"/>
                </a:solidFill>
                <a:latin typeface="Georgia" charset="0"/>
                <a:ea typeface="Georgia" charset="0"/>
                <a:cs typeface="Georgia" charset="0"/>
              </a:rPr>
              <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Helgeel is 't zand, en alles leeg en </a:t>
            </a:r>
            <a:r>
              <a:rPr lang="nl-NL" sz="1400" i="1" dirty="0">
                <a:solidFill>
                  <a:schemeClr val="tx1"/>
                </a:solidFill>
                <a:latin typeface="Georgia" charset="0"/>
                <a:ea typeface="Georgia" charset="0"/>
                <a:cs typeface="Georgia" charset="0"/>
              </a:rPr>
              <a:t>wijd,</a:t>
            </a:r>
            <a:r>
              <a:rPr lang="nl-NL" sz="1400" dirty="0">
                <a:solidFill>
                  <a:schemeClr val="tx1"/>
                </a:solidFill>
                <a:latin typeface="Georgia" charset="0"/>
                <a:ea typeface="Georgia" charset="0"/>
                <a:cs typeface="Georgia" charset="0"/>
              </a:rPr>
              <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Driehoekjes staan op de achtergrond, heel </a:t>
            </a:r>
            <a:r>
              <a:rPr lang="nl-NL" sz="1400" i="1" dirty="0">
                <a:solidFill>
                  <a:schemeClr val="tx1"/>
                </a:solidFill>
                <a:latin typeface="Georgia" charset="0"/>
                <a:ea typeface="Georgia" charset="0"/>
                <a:cs typeface="Georgia" charset="0"/>
              </a:rPr>
              <a:t>klein</a:t>
            </a:r>
            <a:r>
              <a:rPr lang="nl-NL" sz="1400" i="1" dirty="0" smtClean="0">
                <a:solidFill>
                  <a:schemeClr val="tx1"/>
                </a:solidFill>
                <a:latin typeface="Georgia" charset="0"/>
                <a:ea typeface="Georgia" charset="0"/>
                <a:cs typeface="Georgia" charset="0"/>
              </a:rPr>
              <a:t>;</a:t>
            </a:r>
            <a:endParaRPr lang="nl-NL" sz="1400" dirty="0">
              <a:solidFill>
                <a:schemeClr val="tx1"/>
              </a:solidFill>
              <a:latin typeface="Georgia" charset="0"/>
              <a:ea typeface="Georgia" charset="0"/>
              <a:cs typeface="Georgia" charset="0"/>
            </a:endParaRPr>
          </a:p>
        </p:txBody>
      </p:sp>
    </p:spTree>
    <p:extLst>
      <p:ext uri="{BB962C8B-B14F-4D97-AF65-F5344CB8AC3E}">
        <p14:creationId xmlns:p14="http://schemas.microsoft.com/office/powerpoint/2010/main" val="4965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a:spLocks noGrp="1"/>
          </p:cNvSpPr>
          <p:nvPr>
            <p:ph type="title"/>
          </p:nvPr>
        </p:nvSpPr>
        <p:spPr>
          <a:xfrm>
            <a:off x="533400" y="696686"/>
            <a:ext cx="8229600" cy="1066800"/>
          </a:xfrm>
        </p:spPr>
        <p:txBody>
          <a:bodyPr/>
          <a:lstStyle/>
          <a:p>
            <a:r>
              <a:rPr lang="en-US" dirty="0" err="1" smtClean="0">
                <a:latin typeface="Georgia" charset="0"/>
                <a:ea typeface="Georgia" charset="0"/>
                <a:cs typeface="Georgia" charset="0"/>
              </a:rPr>
              <a:t>Enjambement</a:t>
            </a:r>
            <a:endParaRPr lang="nl-NL" dirty="0">
              <a:latin typeface="Georgia" charset="0"/>
              <a:ea typeface="Georgia" charset="0"/>
              <a:cs typeface="Georgia" charset="0"/>
            </a:endParaRPr>
          </a:p>
        </p:txBody>
      </p:sp>
      <p:sp>
        <p:nvSpPr>
          <p:cNvPr id="5" name="Tijdelijke aanduiding voor inhoud 2"/>
          <p:cNvSpPr>
            <a:spLocks noGrp="1"/>
          </p:cNvSpPr>
          <p:nvPr>
            <p:ph idx="1"/>
          </p:nvPr>
        </p:nvSpPr>
        <p:spPr>
          <a:xfrm>
            <a:off x="533400" y="1803110"/>
            <a:ext cx="8229600" cy="4325112"/>
          </a:xfrm>
        </p:spPr>
        <p:txBody>
          <a:bodyPr>
            <a:normAutofit/>
          </a:bodyPr>
          <a:lstStyle/>
          <a:p>
            <a:pPr marL="0" indent="0">
              <a:buNone/>
            </a:pPr>
            <a:r>
              <a:rPr lang="nl-NL" sz="1400" dirty="0">
                <a:solidFill>
                  <a:schemeClr val="tx1"/>
                </a:solidFill>
                <a:latin typeface="Georgia" charset="0"/>
                <a:ea typeface="Georgia" charset="0"/>
                <a:cs typeface="Georgia" charset="0"/>
              </a:rPr>
              <a:t>Soms valt het rijm heel erg op in een gedicht. Als dichters de nadruk niet willen leggen op het rijm, dan kan hij/zij de regels afbreken op een plaats in de zin waar in de zin juist géén pauze valt. Andersom is ook mogelijk, soms 'smokkelen' dichters met de versregels om rijm te creëren:</a:t>
            </a:r>
          </a:p>
          <a:p>
            <a:pPr marL="0" indent="0">
              <a:buNone/>
            </a:pPr>
            <a:r>
              <a:rPr lang="nl-NL" sz="1400" dirty="0">
                <a:solidFill>
                  <a:schemeClr val="tx1"/>
                </a:solidFill>
                <a:latin typeface="Georgia" charset="0"/>
                <a:ea typeface="Georgia" charset="0"/>
                <a:cs typeface="Georgia" charset="0"/>
              </a:rPr>
              <a:t>De kat viel van de </a:t>
            </a:r>
            <a:r>
              <a:rPr lang="nl-NL" sz="1400" dirty="0" err="1">
                <a:solidFill>
                  <a:schemeClr val="tx1"/>
                </a:solidFill>
                <a:latin typeface="Georgia" charset="0"/>
                <a:ea typeface="Georgia" charset="0"/>
                <a:cs typeface="Georgia" charset="0"/>
              </a:rPr>
              <a:t>trappe</a:t>
            </a:r>
            <a:r>
              <a:rPr lang="nl-NL" sz="1400" dirty="0">
                <a:solidFill>
                  <a:schemeClr val="tx1"/>
                </a:solidFill>
                <a:latin typeface="Georgia" charset="0"/>
                <a:ea typeface="Georgia" charset="0"/>
                <a:cs typeface="Georgia" charset="0"/>
              </a:rPr>
              <a:t>,</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mijn vader verkoopt </a:t>
            </a:r>
            <a:r>
              <a:rPr lang="nl-NL" sz="1400" dirty="0" err="1">
                <a:solidFill>
                  <a:schemeClr val="tx1"/>
                </a:solidFill>
                <a:latin typeface="Georgia" charset="0"/>
                <a:ea typeface="Georgia" charset="0"/>
                <a:cs typeface="Georgia" charset="0"/>
              </a:rPr>
              <a:t>aardappe</a:t>
            </a:r>
            <a:r>
              <a:rPr lang="nl-NL" sz="1400" dirty="0">
                <a:solidFill>
                  <a:schemeClr val="tx1"/>
                </a:solidFill>
                <a:latin typeface="Georgia" charset="0"/>
                <a:ea typeface="Georgia" charset="0"/>
                <a:cs typeface="Georgia" charset="0"/>
              </a:rPr>
              <a:t>-</a:t>
            </a:r>
            <a:br>
              <a:rPr lang="nl-NL" sz="1400" dirty="0">
                <a:solidFill>
                  <a:schemeClr val="tx1"/>
                </a:solidFill>
                <a:latin typeface="Georgia" charset="0"/>
                <a:ea typeface="Georgia" charset="0"/>
                <a:cs typeface="Georgia" charset="0"/>
              </a:rPr>
            </a:br>
            <a:r>
              <a:rPr lang="nl-NL" sz="1400" dirty="0" err="1">
                <a:solidFill>
                  <a:schemeClr val="tx1"/>
                </a:solidFill>
                <a:latin typeface="Georgia" charset="0"/>
                <a:ea typeface="Georgia" charset="0"/>
                <a:cs typeface="Georgia" charset="0"/>
              </a:rPr>
              <a:t>len</a:t>
            </a:r>
            <a:r>
              <a:rPr lang="nl-NL" sz="1400" dirty="0">
                <a:solidFill>
                  <a:schemeClr val="tx1"/>
                </a:solidFill>
                <a:latin typeface="Georgia" charset="0"/>
                <a:ea typeface="Georgia" charset="0"/>
                <a:cs typeface="Georgia" charset="0"/>
              </a:rPr>
              <a:t> en uien.</a:t>
            </a:r>
            <a:br>
              <a:rPr lang="nl-NL" sz="1400" dirty="0">
                <a:solidFill>
                  <a:schemeClr val="tx1"/>
                </a:solidFill>
                <a:latin typeface="Georgia" charset="0"/>
                <a:ea typeface="Georgia" charset="0"/>
                <a:cs typeface="Georgia" charset="0"/>
              </a:rPr>
            </a:br>
            <a:r>
              <a:rPr lang="nl-NL" sz="1400" dirty="0">
                <a:solidFill>
                  <a:schemeClr val="tx1"/>
                </a:solidFill>
                <a:latin typeface="Georgia" charset="0"/>
                <a:ea typeface="Georgia" charset="0"/>
                <a:cs typeface="Georgia" charset="0"/>
              </a:rPr>
              <a:t>(Multatuli)</a:t>
            </a:r>
          </a:p>
          <a:p>
            <a:endParaRPr lang="nl-NL" sz="1400" dirty="0">
              <a:solidFill>
                <a:schemeClr val="tx1"/>
              </a:solidFill>
              <a:latin typeface="Georgia" charset="0"/>
              <a:ea typeface="Georgia" charset="0"/>
              <a:cs typeface="Georgia" charset="0"/>
            </a:endParaRPr>
          </a:p>
        </p:txBody>
      </p:sp>
    </p:spTree>
    <p:extLst>
      <p:ext uri="{BB962C8B-B14F-4D97-AF65-F5344CB8AC3E}">
        <p14:creationId xmlns:p14="http://schemas.microsoft.com/office/powerpoint/2010/main" val="1466259607"/>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Segment</Template>
  <TotalTime>11</TotalTime>
  <Words>172</Words>
  <Application>Microsoft Macintosh PowerPoint</Application>
  <PresentationFormat>Breedbeeld</PresentationFormat>
  <Paragraphs>34</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Century Gothic</vt:lpstr>
      <vt:lpstr>Georgia</vt:lpstr>
      <vt:lpstr>Wingdings 3</vt:lpstr>
      <vt:lpstr>Segment</vt:lpstr>
      <vt:lpstr>Poëzieanalyse  bataafs lyceum</vt:lpstr>
      <vt:lpstr>1. Soorten rijm (vorm)</vt:lpstr>
      <vt:lpstr>1. Soorten rijm (vorm)</vt:lpstr>
      <vt:lpstr>2. Soorten rijm (plaats)</vt:lpstr>
      <vt:lpstr>2. Soorten rijm (plaats)</vt:lpstr>
      <vt:lpstr>Enjambement</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Poëzieanalyse  bataafs lyceum</dc:title>
  <dc:creator>Kitty Oude Kamphuis</dc:creator>
  <cp:lastModifiedBy>Kitty Oude Kamphuis</cp:lastModifiedBy>
  <cp:revision>2</cp:revision>
  <dcterms:created xsi:type="dcterms:W3CDTF">2018-05-02T13:35:15Z</dcterms:created>
  <dcterms:modified xsi:type="dcterms:W3CDTF">2018-05-02T13:47:05Z</dcterms:modified>
</cp:coreProperties>
</file>